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sldIdLst>
    <p:sldId id="256" r:id="rId2"/>
    <p:sldId id="282" r:id="rId3"/>
    <p:sldId id="257" r:id="rId4"/>
    <p:sldId id="284" r:id="rId5"/>
    <p:sldId id="285" r:id="rId6"/>
    <p:sldId id="258" r:id="rId7"/>
    <p:sldId id="259" r:id="rId8"/>
    <p:sldId id="283" r:id="rId9"/>
    <p:sldId id="267" r:id="rId10"/>
    <p:sldId id="266" r:id="rId11"/>
    <p:sldId id="268" r:id="rId12"/>
    <p:sldId id="269" r:id="rId13"/>
    <p:sldId id="272" r:id="rId14"/>
    <p:sldId id="270" r:id="rId15"/>
    <p:sldId id="271" r:id="rId16"/>
    <p:sldId id="273" r:id="rId17"/>
    <p:sldId id="278" r:id="rId18"/>
    <p:sldId id="279" r:id="rId19"/>
    <p:sldId id="280" r:id="rId20"/>
    <p:sldId id="275" r:id="rId21"/>
    <p:sldId id="286" r:id="rId22"/>
    <p:sldId id="277" r:id="rId23"/>
    <p:sldId id="287" r:id="rId24"/>
    <p:sldId id="28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4A007A-1F08-4801-865D-F62D6758F30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1214F8-EEC1-4C6F-A8C7-A332AD522ECA}">
      <dgm:prSet phldrT="[Text]"/>
      <dgm:spPr/>
      <dgm:t>
        <a:bodyPr/>
        <a:lstStyle/>
        <a:p>
          <a:r>
            <a:rPr lang="en-US" dirty="0" smtClean="0"/>
            <a:t>Third Grade</a:t>
          </a:r>
          <a:endParaRPr lang="en-US" dirty="0"/>
        </a:p>
      </dgm:t>
    </dgm:pt>
    <dgm:pt modelId="{B46FC8DC-46FF-4092-B2D4-7AC696A9D170}" type="parTrans" cxnId="{C444E36F-4D51-4A9A-8236-8319DC967791}">
      <dgm:prSet/>
      <dgm:spPr/>
      <dgm:t>
        <a:bodyPr/>
        <a:lstStyle/>
        <a:p>
          <a:endParaRPr lang="en-US"/>
        </a:p>
      </dgm:t>
    </dgm:pt>
    <dgm:pt modelId="{1F05B6B1-8DA0-4090-8583-8912732546D5}" type="sibTrans" cxnId="{C444E36F-4D51-4A9A-8236-8319DC967791}">
      <dgm:prSet/>
      <dgm:spPr/>
      <dgm:t>
        <a:bodyPr/>
        <a:lstStyle/>
        <a:p>
          <a:endParaRPr lang="en-US"/>
        </a:p>
      </dgm:t>
    </dgm:pt>
    <dgm:pt modelId="{38F1CDA7-D2D8-4744-B711-F102E922755D}">
      <dgm:prSet phldrT="[Text]" custT="1"/>
      <dgm:spPr/>
      <dgm:t>
        <a:bodyPr/>
        <a:lstStyle/>
        <a:p>
          <a:r>
            <a:rPr lang="en-US" sz="1600" dirty="0" smtClean="0"/>
            <a:t>Students focus on understanding the meaning and properties of division. </a:t>
          </a:r>
          <a:endParaRPr lang="en-US" sz="1600" dirty="0"/>
        </a:p>
      </dgm:t>
    </dgm:pt>
    <dgm:pt modelId="{43C73307-3B95-46A5-9EC8-C88DA65E0C6A}" type="parTrans" cxnId="{7D13F4E9-71D2-4141-9239-12524B63D939}">
      <dgm:prSet/>
      <dgm:spPr/>
      <dgm:t>
        <a:bodyPr/>
        <a:lstStyle/>
        <a:p>
          <a:endParaRPr lang="en-US"/>
        </a:p>
      </dgm:t>
    </dgm:pt>
    <dgm:pt modelId="{FB79C7A6-C62F-457A-B398-F313933EE3A6}" type="sibTrans" cxnId="{7D13F4E9-71D2-4141-9239-12524B63D939}">
      <dgm:prSet/>
      <dgm:spPr/>
      <dgm:t>
        <a:bodyPr/>
        <a:lstStyle/>
        <a:p>
          <a:endParaRPr lang="en-US"/>
        </a:p>
      </dgm:t>
    </dgm:pt>
    <dgm:pt modelId="{DA982E9B-746B-4520-A058-1D1D4C6B27C7}">
      <dgm:prSet phldrT="[Text]"/>
      <dgm:spPr/>
      <dgm:t>
        <a:bodyPr/>
        <a:lstStyle/>
        <a:p>
          <a:r>
            <a:rPr lang="en-US" dirty="0" smtClean="0"/>
            <a:t>Fourth Grade</a:t>
          </a:r>
          <a:endParaRPr lang="en-US" dirty="0"/>
        </a:p>
      </dgm:t>
    </dgm:pt>
    <dgm:pt modelId="{3164C49B-7B8C-49E6-8500-31C275CC2DF6}" type="parTrans" cxnId="{359BFFDB-0769-4A07-8A96-B81CD51E4BF0}">
      <dgm:prSet/>
      <dgm:spPr/>
      <dgm:t>
        <a:bodyPr/>
        <a:lstStyle/>
        <a:p>
          <a:endParaRPr lang="en-US"/>
        </a:p>
      </dgm:t>
    </dgm:pt>
    <dgm:pt modelId="{F401C2A0-6AB6-462A-8BB2-741E26CA29CB}" type="sibTrans" cxnId="{359BFFDB-0769-4A07-8A96-B81CD51E4BF0}">
      <dgm:prSet/>
      <dgm:spPr/>
      <dgm:t>
        <a:bodyPr/>
        <a:lstStyle/>
        <a:p>
          <a:endParaRPr lang="en-US"/>
        </a:p>
      </dgm:t>
    </dgm:pt>
    <dgm:pt modelId="{6719D1DE-D788-4478-ACFF-2D73849C643D}">
      <dgm:prSet phldrT="[Text]" custT="1"/>
      <dgm:spPr/>
      <dgm:t>
        <a:bodyPr/>
        <a:lstStyle/>
        <a:p>
          <a:r>
            <a:rPr lang="en-US" sz="1600" dirty="0" smtClean="0"/>
            <a:t>Students use methods based on place value and properties of division supported by suitable representations to divide multi-digit numbers.</a:t>
          </a:r>
          <a:endParaRPr lang="en-US" sz="1600" dirty="0"/>
        </a:p>
      </dgm:t>
    </dgm:pt>
    <dgm:pt modelId="{1B69EAEC-A38E-4ADD-B2E0-1011103F3971}" type="parTrans" cxnId="{37FABB44-E936-4EF1-B002-7E198B38B125}">
      <dgm:prSet/>
      <dgm:spPr/>
      <dgm:t>
        <a:bodyPr/>
        <a:lstStyle/>
        <a:p>
          <a:endParaRPr lang="en-US"/>
        </a:p>
      </dgm:t>
    </dgm:pt>
    <dgm:pt modelId="{757A6550-2506-412E-B7DD-B4248A950541}" type="sibTrans" cxnId="{37FABB44-E936-4EF1-B002-7E198B38B125}">
      <dgm:prSet/>
      <dgm:spPr/>
      <dgm:t>
        <a:bodyPr/>
        <a:lstStyle/>
        <a:p>
          <a:endParaRPr lang="en-US"/>
        </a:p>
      </dgm:t>
    </dgm:pt>
    <dgm:pt modelId="{BCFD80BF-B2FF-4F2D-9F4A-D6E8B8DED0FF}">
      <dgm:prSet phldrT="[Text]"/>
      <dgm:spPr/>
      <dgm:t>
        <a:bodyPr/>
        <a:lstStyle/>
        <a:p>
          <a:r>
            <a:rPr lang="en-US" dirty="0" smtClean="0"/>
            <a:t>Fifth Grade</a:t>
          </a:r>
          <a:endParaRPr lang="en-US" dirty="0"/>
        </a:p>
      </dgm:t>
    </dgm:pt>
    <dgm:pt modelId="{85C0F718-32EB-4394-826C-1DB15221ACA1}" type="parTrans" cxnId="{AC84228F-2CC6-44B4-AA2A-75F0BF22A853}">
      <dgm:prSet/>
      <dgm:spPr/>
      <dgm:t>
        <a:bodyPr/>
        <a:lstStyle/>
        <a:p>
          <a:endParaRPr lang="en-US"/>
        </a:p>
      </dgm:t>
    </dgm:pt>
    <dgm:pt modelId="{C08697B0-2E98-4506-8B67-56DD5E080687}" type="sibTrans" cxnId="{AC84228F-2CC6-44B4-AA2A-75F0BF22A853}">
      <dgm:prSet/>
      <dgm:spPr/>
      <dgm:t>
        <a:bodyPr/>
        <a:lstStyle/>
        <a:p>
          <a:endParaRPr lang="en-US"/>
        </a:p>
      </dgm:t>
    </dgm:pt>
    <dgm:pt modelId="{7A33D829-D772-4988-9006-E7536107A54B}">
      <dgm:prSet phldrT="[Text]" custT="1"/>
      <dgm:spPr/>
      <dgm:t>
        <a:bodyPr/>
        <a:lstStyle/>
        <a:p>
          <a:r>
            <a:rPr lang="en-US" sz="1600" dirty="0" smtClean="0"/>
            <a:t>Students extend their understanding and reason about dividing whole numbers with two-digit divisors, decimals, and fractions. </a:t>
          </a:r>
          <a:endParaRPr lang="en-US" sz="1600" dirty="0"/>
        </a:p>
      </dgm:t>
    </dgm:pt>
    <dgm:pt modelId="{A92B107C-D983-4A79-BDB0-632CD48D767F}" type="parTrans" cxnId="{D189AEB2-AF68-44F2-A388-05D7C4544B36}">
      <dgm:prSet/>
      <dgm:spPr/>
      <dgm:t>
        <a:bodyPr/>
        <a:lstStyle/>
        <a:p>
          <a:endParaRPr lang="en-US"/>
        </a:p>
      </dgm:t>
    </dgm:pt>
    <dgm:pt modelId="{CEC1C31D-2D6A-4F97-A010-6BA38067A424}" type="sibTrans" cxnId="{D189AEB2-AF68-44F2-A388-05D7C4544B36}">
      <dgm:prSet/>
      <dgm:spPr/>
      <dgm:t>
        <a:bodyPr/>
        <a:lstStyle/>
        <a:p>
          <a:endParaRPr lang="en-US"/>
        </a:p>
      </dgm:t>
    </dgm:pt>
    <dgm:pt modelId="{654FD3F1-80E6-48BC-B877-ECE1A18E1643}">
      <dgm:prSet phldrT="[Text]"/>
      <dgm:spPr/>
      <dgm:t>
        <a:bodyPr/>
        <a:lstStyle/>
        <a:p>
          <a:endParaRPr lang="en-US" sz="1400" dirty="0"/>
        </a:p>
      </dgm:t>
    </dgm:pt>
    <dgm:pt modelId="{1E4E0D69-091D-49E4-9F7F-9F87AFE7950B}" type="parTrans" cxnId="{F802DEAD-BFC7-46F4-B860-8BCA61123517}">
      <dgm:prSet/>
      <dgm:spPr/>
      <dgm:t>
        <a:bodyPr/>
        <a:lstStyle/>
        <a:p>
          <a:endParaRPr lang="en-US"/>
        </a:p>
      </dgm:t>
    </dgm:pt>
    <dgm:pt modelId="{C687C56F-E27D-4C09-BC57-532DD974517F}" type="sibTrans" cxnId="{F802DEAD-BFC7-46F4-B860-8BCA61123517}">
      <dgm:prSet/>
      <dgm:spPr/>
      <dgm:t>
        <a:bodyPr/>
        <a:lstStyle/>
        <a:p>
          <a:endParaRPr lang="en-US"/>
        </a:p>
      </dgm:t>
    </dgm:pt>
    <dgm:pt modelId="{1BBD00D7-BDAF-4D3F-8189-B9109B05905F}">
      <dgm:prSet phldrT="[Text]"/>
      <dgm:spPr/>
      <dgm:t>
        <a:bodyPr/>
        <a:lstStyle/>
        <a:p>
          <a:r>
            <a:rPr lang="en-US" dirty="0" smtClean="0"/>
            <a:t>Sixth Grade</a:t>
          </a:r>
          <a:endParaRPr lang="en-US" dirty="0"/>
        </a:p>
      </dgm:t>
    </dgm:pt>
    <dgm:pt modelId="{29282988-5EE4-4CFD-891B-1B3017EB6530}" type="parTrans" cxnId="{0EEB4E17-3726-453C-8767-FDD52172004F}">
      <dgm:prSet/>
      <dgm:spPr/>
      <dgm:t>
        <a:bodyPr/>
        <a:lstStyle/>
        <a:p>
          <a:endParaRPr lang="en-US"/>
        </a:p>
      </dgm:t>
    </dgm:pt>
    <dgm:pt modelId="{DEF089E6-3125-48F8-B597-6D7BAD316ACD}" type="sibTrans" cxnId="{0EEB4E17-3726-453C-8767-FDD52172004F}">
      <dgm:prSet/>
      <dgm:spPr/>
      <dgm:t>
        <a:bodyPr/>
        <a:lstStyle/>
        <a:p>
          <a:endParaRPr lang="en-US"/>
        </a:p>
      </dgm:t>
    </dgm:pt>
    <dgm:pt modelId="{386A3A60-11F5-4191-B868-676FC974138E}">
      <dgm:prSet phldrT="[Text]" custT="1"/>
      <dgm:spPr/>
      <dgm:t>
        <a:bodyPr/>
        <a:lstStyle/>
        <a:p>
          <a:r>
            <a:rPr lang="en-US" sz="1600" dirty="0" smtClean="0"/>
            <a:t>Students extend their fluency with the division algorithm with decimals and divide fractions by fractions. </a:t>
          </a:r>
          <a:endParaRPr lang="en-US" sz="1600" dirty="0"/>
        </a:p>
      </dgm:t>
    </dgm:pt>
    <dgm:pt modelId="{1AD01638-5472-409B-A058-C505A0C48C81}" type="parTrans" cxnId="{44E9C5E9-1068-4B76-A27D-D8DD35439DB6}">
      <dgm:prSet/>
      <dgm:spPr/>
      <dgm:t>
        <a:bodyPr/>
        <a:lstStyle/>
        <a:p>
          <a:endParaRPr lang="en-US"/>
        </a:p>
      </dgm:t>
    </dgm:pt>
    <dgm:pt modelId="{FB883724-75A7-443D-B3AB-EC3E2DB82490}" type="sibTrans" cxnId="{44E9C5E9-1068-4B76-A27D-D8DD35439DB6}">
      <dgm:prSet/>
      <dgm:spPr/>
      <dgm:t>
        <a:bodyPr/>
        <a:lstStyle/>
        <a:p>
          <a:endParaRPr lang="en-US"/>
        </a:p>
      </dgm:t>
    </dgm:pt>
    <dgm:pt modelId="{CBD9480E-EC3E-49F7-A92F-C52F78C053A1}" type="pres">
      <dgm:prSet presAssocID="{304A007A-1F08-4801-865D-F62D6758F30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FE895D6-093E-4975-8CC9-C7403EA06444}" type="pres">
      <dgm:prSet presAssocID="{331214F8-EEC1-4C6F-A8C7-A332AD522ECA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3CE200-90F0-46DB-97C5-14CFA5EFB420}" type="pres">
      <dgm:prSet presAssocID="{331214F8-EEC1-4C6F-A8C7-A332AD522ECA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AA7406-4C73-4AC5-92EF-C7DC02E1D305}" type="pres">
      <dgm:prSet presAssocID="{DA982E9B-746B-4520-A058-1D1D4C6B27C7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D23FB1-3491-411A-ADF4-A6CEF9D547A4}" type="pres">
      <dgm:prSet presAssocID="{DA982E9B-746B-4520-A058-1D1D4C6B27C7}" presName="childText2" presStyleLbl="solidAlignAcc1" presStyleIdx="1" presStyleCnt="4" custScaleY="1132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9085D-12F0-4663-B06D-62419A3F1CBC}" type="pres">
      <dgm:prSet presAssocID="{BCFD80BF-B2FF-4F2D-9F4A-D6E8B8DED0FF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ECE902-9B6D-444E-995B-72C10D89FD32}" type="pres">
      <dgm:prSet presAssocID="{BCFD80BF-B2FF-4F2D-9F4A-D6E8B8DED0FF}" presName="childText3" presStyleLbl="solidAlignAcc1" presStyleIdx="2" presStyleCnt="4" custScaleY="1136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22DC45-37F4-4083-9943-0B7165AB4E7A}" type="pres">
      <dgm:prSet presAssocID="{1BBD00D7-BDAF-4D3F-8189-B9109B05905F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998E7-7A4F-4E51-9C43-F16F981C88F8}" type="pres">
      <dgm:prSet presAssocID="{1BBD00D7-BDAF-4D3F-8189-B9109B05905F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FABB44-E936-4EF1-B002-7E198B38B125}" srcId="{DA982E9B-746B-4520-A058-1D1D4C6B27C7}" destId="{6719D1DE-D788-4478-ACFF-2D73849C643D}" srcOrd="0" destOrd="0" parTransId="{1B69EAEC-A38E-4ADD-B2E0-1011103F3971}" sibTransId="{757A6550-2506-412E-B7DD-B4248A950541}"/>
    <dgm:cxn modelId="{933B228E-5217-4115-B02C-A1CE70E2705E}" type="presOf" srcId="{38F1CDA7-D2D8-4744-B711-F102E922755D}" destId="{203CE200-90F0-46DB-97C5-14CFA5EFB420}" srcOrd="0" destOrd="0" presId="urn:microsoft.com/office/officeart/2009/3/layout/IncreasingArrowsProcess"/>
    <dgm:cxn modelId="{A88AB383-416D-423B-9231-D36A70D872D7}" type="presOf" srcId="{654FD3F1-80E6-48BC-B877-ECE1A18E1643}" destId="{B7ECE902-9B6D-444E-995B-72C10D89FD32}" srcOrd="0" destOrd="1" presId="urn:microsoft.com/office/officeart/2009/3/layout/IncreasingArrowsProcess"/>
    <dgm:cxn modelId="{C305E19F-0634-4BFB-802B-1A3F62E802C4}" type="presOf" srcId="{6719D1DE-D788-4478-ACFF-2D73849C643D}" destId="{6FD23FB1-3491-411A-ADF4-A6CEF9D547A4}" srcOrd="0" destOrd="0" presId="urn:microsoft.com/office/officeart/2009/3/layout/IncreasingArrowsProcess"/>
    <dgm:cxn modelId="{191155C0-0F79-4F04-9E67-566C8DBC2211}" type="presOf" srcId="{DA982E9B-746B-4520-A058-1D1D4C6B27C7}" destId="{CFAA7406-4C73-4AC5-92EF-C7DC02E1D305}" srcOrd="0" destOrd="0" presId="urn:microsoft.com/office/officeart/2009/3/layout/IncreasingArrowsProcess"/>
    <dgm:cxn modelId="{CCA9CA15-A45B-4456-9420-5987B0D1FF1A}" type="presOf" srcId="{386A3A60-11F5-4191-B868-676FC974138E}" destId="{C08998E7-7A4F-4E51-9C43-F16F981C88F8}" srcOrd="0" destOrd="0" presId="urn:microsoft.com/office/officeart/2009/3/layout/IncreasingArrowsProcess"/>
    <dgm:cxn modelId="{D189AEB2-AF68-44F2-A388-05D7C4544B36}" srcId="{BCFD80BF-B2FF-4F2D-9F4A-D6E8B8DED0FF}" destId="{7A33D829-D772-4988-9006-E7536107A54B}" srcOrd="0" destOrd="0" parTransId="{A92B107C-D983-4A79-BDB0-632CD48D767F}" sibTransId="{CEC1C31D-2D6A-4F97-A010-6BA38067A424}"/>
    <dgm:cxn modelId="{F802DEAD-BFC7-46F4-B860-8BCA61123517}" srcId="{BCFD80BF-B2FF-4F2D-9F4A-D6E8B8DED0FF}" destId="{654FD3F1-80E6-48BC-B877-ECE1A18E1643}" srcOrd="1" destOrd="0" parTransId="{1E4E0D69-091D-49E4-9F7F-9F87AFE7950B}" sibTransId="{C687C56F-E27D-4C09-BC57-532DD974517F}"/>
    <dgm:cxn modelId="{C8721FED-593B-48D8-BAB8-D669ACBC5BF3}" type="presOf" srcId="{304A007A-1F08-4801-865D-F62D6758F302}" destId="{CBD9480E-EC3E-49F7-A92F-C52F78C053A1}" srcOrd="0" destOrd="0" presId="urn:microsoft.com/office/officeart/2009/3/layout/IncreasingArrowsProcess"/>
    <dgm:cxn modelId="{C444E36F-4D51-4A9A-8236-8319DC967791}" srcId="{304A007A-1F08-4801-865D-F62D6758F302}" destId="{331214F8-EEC1-4C6F-A8C7-A332AD522ECA}" srcOrd="0" destOrd="0" parTransId="{B46FC8DC-46FF-4092-B2D4-7AC696A9D170}" sibTransId="{1F05B6B1-8DA0-4090-8583-8912732546D5}"/>
    <dgm:cxn modelId="{7D13F4E9-71D2-4141-9239-12524B63D939}" srcId="{331214F8-EEC1-4C6F-A8C7-A332AD522ECA}" destId="{38F1CDA7-D2D8-4744-B711-F102E922755D}" srcOrd="0" destOrd="0" parTransId="{43C73307-3B95-46A5-9EC8-C88DA65E0C6A}" sibTransId="{FB79C7A6-C62F-457A-B398-F313933EE3A6}"/>
    <dgm:cxn modelId="{F354CF97-2F43-47AD-A459-6C91FFA86543}" type="presOf" srcId="{331214F8-EEC1-4C6F-A8C7-A332AD522ECA}" destId="{6FE895D6-093E-4975-8CC9-C7403EA06444}" srcOrd="0" destOrd="0" presId="urn:microsoft.com/office/officeart/2009/3/layout/IncreasingArrowsProcess"/>
    <dgm:cxn modelId="{359BFFDB-0769-4A07-8A96-B81CD51E4BF0}" srcId="{304A007A-1F08-4801-865D-F62D6758F302}" destId="{DA982E9B-746B-4520-A058-1D1D4C6B27C7}" srcOrd="1" destOrd="0" parTransId="{3164C49B-7B8C-49E6-8500-31C275CC2DF6}" sibTransId="{F401C2A0-6AB6-462A-8BB2-741E26CA29CB}"/>
    <dgm:cxn modelId="{44E9C5E9-1068-4B76-A27D-D8DD35439DB6}" srcId="{1BBD00D7-BDAF-4D3F-8189-B9109B05905F}" destId="{386A3A60-11F5-4191-B868-676FC974138E}" srcOrd="0" destOrd="0" parTransId="{1AD01638-5472-409B-A058-C505A0C48C81}" sibTransId="{FB883724-75A7-443D-B3AB-EC3E2DB82490}"/>
    <dgm:cxn modelId="{043B25CD-FB4B-4613-A1FB-24B7E1F659EC}" type="presOf" srcId="{BCFD80BF-B2FF-4F2D-9F4A-D6E8B8DED0FF}" destId="{D659085D-12F0-4663-B06D-62419A3F1CBC}" srcOrd="0" destOrd="0" presId="urn:microsoft.com/office/officeart/2009/3/layout/IncreasingArrowsProcess"/>
    <dgm:cxn modelId="{0EEB4E17-3726-453C-8767-FDD52172004F}" srcId="{304A007A-1F08-4801-865D-F62D6758F302}" destId="{1BBD00D7-BDAF-4D3F-8189-B9109B05905F}" srcOrd="3" destOrd="0" parTransId="{29282988-5EE4-4CFD-891B-1B3017EB6530}" sibTransId="{DEF089E6-3125-48F8-B597-6D7BAD316ACD}"/>
    <dgm:cxn modelId="{3865A065-DDFC-44F9-97F9-CDBF6B87F05C}" type="presOf" srcId="{1BBD00D7-BDAF-4D3F-8189-B9109B05905F}" destId="{E622DC45-37F4-4083-9943-0B7165AB4E7A}" srcOrd="0" destOrd="0" presId="urn:microsoft.com/office/officeart/2009/3/layout/IncreasingArrowsProcess"/>
    <dgm:cxn modelId="{AC84228F-2CC6-44B4-AA2A-75F0BF22A853}" srcId="{304A007A-1F08-4801-865D-F62D6758F302}" destId="{BCFD80BF-B2FF-4F2D-9F4A-D6E8B8DED0FF}" srcOrd="2" destOrd="0" parTransId="{85C0F718-32EB-4394-826C-1DB15221ACA1}" sibTransId="{C08697B0-2E98-4506-8B67-56DD5E080687}"/>
    <dgm:cxn modelId="{15DA46B5-9DDD-4A58-AE43-967249E4B033}" type="presOf" srcId="{7A33D829-D772-4988-9006-E7536107A54B}" destId="{B7ECE902-9B6D-444E-995B-72C10D89FD32}" srcOrd="0" destOrd="0" presId="urn:microsoft.com/office/officeart/2009/3/layout/IncreasingArrowsProcess"/>
    <dgm:cxn modelId="{95B0DCBB-CAED-4499-A888-8BE013B41A73}" type="presParOf" srcId="{CBD9480E-EC3E-49F7-A92F-C52F78C053A1}" destId="{6FE895D6-093E-4975-8CC9-C7403EA06444}" srcOrd="0" destOrd="0" presId="urn:microsoft.com/office/officeart/2009/3/layout/IncreasingArrowsProcess"/>
    <dgm:cxn modelId="{CD0C6D57-0153-4E20-91FD-E8780436E0DD}" type="presParOf" srcId="{CBD9480E-EC3E-49F7-A92F-C52F78C053A1}" destId="{203CE200-90F0-46DB-97C5-14CFA5EFB420}" srcOrd="1" destOrd="0" presId="urn:microsoft.com/office/officeart/2009/3/layout/IncreasingArrowsProcess"/>
    <dgm:cxn modelId="{71F202CE-8CED-4F65-A99A-199A5DF93157}" type="presParOf" srcId="{CBD9480E-EC3E-49F7-A92F-C52F78C053A1}" destId="{CFAA7406-4C73-4AC5-92EF-C7DC02E1D305}" srcOrd="2" destOrd="0" presId="urn:microsoft.com/office/officeart/2009/3/layout/IncreasingArrowsProcess"/>
    <dgm:cxn modelId="{A565D2FD-F388-4781-AC40-D69C8A8B75D3}" type="presParOf" srcId="{CBD9480E-EC3E-49F7-A92F-C52F78C053A1}" destId="{6FD23FB1-3491-411A-ADF4-A6CEF9D547A4}" srcOrd="3" destOrd="0" presId="urn:microsoft.com/office/officeart/2009/3/layout/IncreasingArrowsProcess"/>
    <dgm:cxn modelId="{745ED6C1-BBC0-4983-AA0B-608B54F02B82}" type="presParOf" srcId="{CBD9480E-EC3E-49F7-A92F-C52F78C053A1}" destId="{D659085D-12F0-4663-B06D-62419A3F1CBC}" srcOrd="4" destOrd="0" presId="urn:microsoft.com/office/officeart/2009/3/layout/IncreasingArrowsProcess"/>
    <dgm:cxn modelId="{9F84F7F5-80FA-45AD-9A2B-7644518D4785}" type="presParOf" srcId="{CBD9480E-EC3E-49F7-A92F-C52F78C053A1}" destId="{B7ECE902-9B6D-444E-995B-72C10D89FD32}" srcOrd="5" destOrd="0" presId="urn:microsoft.com/office/officeart/2009/3/layout/IncreasingArrowsProcess"/>
    <dgm:cxn modelId="{23606012-90A9-4698-BC72-7C943DF08832}" type="presParOf" srcId="{CBD9480E-EC3E-49F7-A92F-C52F78C053A1}" destId="{E622DC45-37F4-4083-9943-0B7165AB4E7A}" srcOrd="6" destOrd="0" presId="urn:microsoft.com/office/officeart/2009/3/layout/IncreasingArrowsProcess"/>
    <dgm:cxn modelId="{D6A5E998-1AED-4541-B43B-F99B1F01598B}" type="presParOf" srcId="{CBD9480E-EC3E-49F7-A92F-C52F78C053A1}" destId="{C08998E7-7A4F-4E51-9C43-F16F981C88F8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895D6-093E-4975-8CC9-C7403EA06444}">
      <dsp:nvSpPr>
        <dsp:cNvPr id="0" name=""/>
        <dsp:cNvSpPr/>
      </dsp:nvSpPr>
      <dsp:spPr>
        <a:xfrm>
          <a:off x="66999" y="434051"/>
          <a:ext cx="7486000" cy="108984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3014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Third Grade</a:t>
          </a:r>
          <a:endParaRPr lang="en-US" sz="2000" kern="1200" dirty="0"/>
        </a:p>
      </dsp:txBody>
      <dsp:txXfrm>
        <a:off x="66999" y="706513"/>
        <a:ext cx="7213538" cy="544925"/>
      </dsp:txXfrm>
    </dsp:sp>
    <dsp:sp modelId="{203CE200-90F0-46DB-97C5-14CFA5EFB420}">
      <dsp:nvSpPr>
        <dsp:cNvPr id="0" name=""/>
        <dsp:cNvSpPr/>
      </dsp:nvSpPr>
      <dsp:spPr>
        <a:xfrm>
          <a:off x="66999" y="1276260"/>
          <a:ext cx="1725523" cy="20158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Students focus on understanding the meaning and properties of division. </a:t>
          </a:r>
          <a:endParaRPr lang="en-US" sz="1600" kern="1200" dirty="0"/>
        </a:p>
      </dsp:txBody>
      <dsp:txXfrm>
        <a:off x="66999" y="1276260"/>
        <a:ext cx="1725523" cy="2015892"/>
      </dsp:txXfrm>
    </dsp:sp>
    <dsp:sp modelId="{CFAA7406-4C73-4AC5-92EF-C7DC02E1D305}">
      <dsp:nvSpPr>
        <dsp:cNvPr id="0" name=""/>
        <dsp:cNvSpPr/>
      </dsp:nvSpPr>
      <dsp:spPr>
        <a:xfrm>
          <a:off x="1792522" y="797205"/>
          <a:ext cx="5760477" cy="108984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3014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Fourth Grade</a:t>
          </a:r>
          <a:endParaRPr lang="en-US" sz="2000" kern="1200" dirty="0"/>
        </a:p>
      </dsp:txBody>
      <dsp:txXfrm>
        <a:off x="1792522" y="1069667"/>
        <a:ext cx="5488015" cy="544925"/>
      </dsp:txXfrm>
    </dsp:sp>
    <dsp:sp modelId="{6FD23FB1-3491-411A-ADF4-A6CEF9D547A4}">
      <dsp:nvSpPr>
        <dsp:cNvPr id="0" name=""/>
        <dsp:cNvSpPr/>
      </dsp:nvSpPr>
      <dsp:spPr>
        <a:xfrm>
          <a:off x="1792522" y="1509540"/>
          <a:ext cx="1725523" cy="22242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Students use methods based on place value and properties of division supported by suitable representations to divide multi-digit numbers.</a:t>
          </a:r>
          <a:endParaRPr lang="en-US" sz="1600" kern="1200" dirty="0"/>
        </a:p>
      </dsp:txBody>
      <dsp:txXfrm>
        <a:off x="1792522" y="1509540"/>
        <a:ext cx="1725523" cy="2224257"/>
      </dsp:txXfrm>
    </dsp:sp>
    <dsp:sp modelId="{D659085D-12F0-4663-B06D-62419A3F1CBC}">
      <dsp:nvSpPr>
        <dsp:cNvPr id="0" name=""/>
        <dsp:cNvSpPr/>
      </dsp:nvSpPr>
      <dsp:spPr>
        <a:xfrm>
          <a:off x="3518045" y="1160359"/>
          <a:ext cx="4034954" cy="108984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3014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Fifth Grade</a:t>
          </a:r>
          <a:endParaRPr lang="en-US" sz="2000" kern="1200" dirty="0"/>
        </a:p>
      </dsp:txBody>
      <dsp:txXfrm>
        <a:off x="3518045" y="1432821"/>
        <a:ext cx="3762492" cy="544925"/>
      </dsp:txXfrm>
    </dsp:sp>
    <dsp:sp modelId="{B7ECE902-9B6D-444E-995B-72C10D89FD32}">
      <dsp:nvSpPr>
        <dsp:cNvPr id="0" name=""/>
        <dsp:cNvSpPr/>
      </dsp:nvSpPr>
      <dsp:spPr>
        <a:xfrm>
          <a:off x="3518045" y="1867980"/>
          <a:ext cx="1725523" cy="22468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Students extend their understanding and reason about dividing whole numbers with two-digit divisors, decimals, and fractions. </a:t>
          </a:r>
          <a:endParaRPr lang="en-US" sz="16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3518045" y="1867980"/>
        <a:ext cx="1725523" cy="2246822"/>
      </dsp:txXfrm>
    </dsp:sp>
    <dsp:sp modelId="{E622DC45-37F4-4083-9943-0B7165AB4E7A}">
      <dsp:nvSpPr>
        <dsp:cNvPr id="0" name=""/>
        <dsp:cNvSpPr/>
      </dsp:nvSpPr>
      <dsp:spPr>
        <a:xfrm>
          <a:off x="5243569" y="1523514"/>
          <a:ext cx="2309431" cy="1089849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73014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Sixth Grade</a:t>
          </a:r>
          <a:endParaRPr lang="en-US" sz="2000" kern="1200" dirty="0"/>
        </a:p>
      </dsp:txBody>
      <dsp:txXfrm>
        <a:off x="5243569" y="1795976"/>
        <a:ext cx="2036969" cy="544925"/>
      </dsp:txXfrm>
    </dsp:sp>
    <dsp:sp modelId="{C08998E7-7A4F-4E51-9C43-F16F981C88F8}">
      <dsp:nvSpPr>
        <dsp:cNvPr id="0" name=""/>
        <dsp:cNvSpPr/>
      </dsp:nvSpPr>
      <dsp:spPr>
        <a:xfrm>
          <a:off x="5243569" y="2365723"/>
          <a:ext cx="1741243" cy="2000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Students extend their fluency with the division algorithm with decimals and divide fractions by fractions. </a:t>
          </a:r>
          <a:endParaRPr lang="en-US" sz="1600" kern="1200" dirty="0"/>
        </a:p>
      </dsp:txBody>
      <dsp:txXfrm>
        <a:off x="5243569" y="2365723"/>
        <a:ext cx="1741243" cy="2000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94602-9A23-49B6-9B3B-59E750CDFBA6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0F455-A04F-4953-B5AA-45F3668FC3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7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0F455-A04F-4953-B5AA-45F3668FC35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54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037239F-2AD6-4F27-9CCD-9645D4994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44FA5A1-5561-4C3D-AC0C-138D35EB9CF5}" type="datetimeFigureOut">
              <a:rPr lang="en-US" smtClean="0"/>
              <a:pPr/>
              <a:t>3/3/2014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543800" cy="2593975"/>
          </a:xfrm>
        </p:spPr>
        <p:txBody>
          <a:bodyPr/>
          <a:lstStyle/>
          <a:p>
            <a:r>
              <a:rPr lang="en-US" sz="6000" dirty="0" smtClean="0"/>
              <a:t>Building Foundations: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804" y="3276600"/>
            <a:ext cx="6461760" cy="1066800"/>
          </a:xfrm>
        </p:spPr>
        <p:txBody>
          <a:bodyPr>
            <a:noAutofit/>
          </a:bodyPr>
          <a:lstStyle/>
          <a:p>
            <a:r>
              <a:rPr lang="en-US" sz="5400" dirty="0" smtClean="0"/>
              <a:t>Conceptual Division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5158309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Ashley McCullough</a:t>
            </a:r>
          </a:p>
          <a:p>
            <a:r>
              <a:rPr lang="en-US" dirty="0" smtClean="0"/>
              <a:t>Russell Geisner	</a:t>
            </a:r>
          </a:p>
          <a:p>
            <a:r>
              <a:rPr lang="en-US" dirty="0" smtClean="0"/>
              <a:t>Fifth Grade Teachers</a:t>
            </a:r>
          </a:p>
          <a:p>
            <a:r>
              <a:rPr lang="en-US" dirty="0" smtClean="0"/>
              <a:t>Promenade Elementary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9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Two Types of Division Problems:</a:t>
            </a:r>
            <a:endParaRPr lang="en-US" sz="44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u="sng" dirty="0" smtClean="0"/>
              <a:t>Partitive</a:t>
            </a:r>
            <a:endParaRPr lang="en-US" sz="3600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Write a </a:t>
            </a:r>
            <a:r>
              <a:rPr lang="en-US" dirty="0" err="1" smtClean="0"/>
              <a:t>partitive</a:t>
            </a:r>
            <a:r>
              <a:rPr lang="en-US" dirty="0" smtClean="0"/>
              <a:t> word problem for 45 ÷ 9: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600" u="sng" dirty="0" smtClean="0"/>
              <a:t>Measurement</a:t>
            </a:r>
            <a:endParaRPr lang="en-US" sz="3600" u="sng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Write a measurement word problem for 45 ÷ 9: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2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Quotient Division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partitive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procedure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Algorithm develops out of manipulative use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sz="2600" dirty="0" smtClean="0"/>
              <a:t>Russell has 536 gold doubloons. He and his 3 pirate friends are sharing them equally. How many gold doubloons will each pirate get? </a:t>
            </a:r>
            <a:endParaRPr lang="en-US" sz="2600" dirty="0"/>
          </a:p>
          <a:p>
            <a:pPr marL="11430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“By reasoning repeatedly about </a:t>
            </a:r>
          </a:p>
          <a:p>
            <a:pPr marL="114300" indent="0">
              <a:buNone/>
            </a:pPr>
            <a:r>
              <a:rPr lang="en-US" dirty="0"/>
              <a:t>t</a:t>
            </a:r>
            <a:r>
              <a:rPr lang="en-US" dirty="0" smtClean="0"/>
              <a:t>he connection between math drawings</a:t>
            </a:r>
            <a:br>
              <a:rPr lang="en-US" dirty="0" smtClean="0"/>
            </a:br>
            <a:r>
              <a:rPr lang="en-US" dirty="0" smtClean="0"/>
              <a:t>and written numerical work, students </a:t>
            </a:r>
          </a:p>
          <a:p>
            <a:pPr marL="114300" indent="0">
              <a:buNone/>
            </a:pPr>
            <a:r>
              <a:rPr lang="en-US" dirty="0"/>
              <a:t>c</a:t>
            </a:r>
            <a:r>
              <a:rPr lang="en-US" dirty="0" smtClean="0"/>
              <a:t>an come to see division algorithms as </a:t>
            </a:r>
          </a:p>
          <a:p>
            <a:pPr marL="114300" indent="0">
              <a:buNone/>
            </a:pPr>
            <a:r>
              <a:rPr lang="en-US" dirty="0"/>
              <a:t>s</a:t>
            </a:r>
            <a:r>
              <a:rPr lang="en-US" dirty="0" smtClean="0"/>
              <a:t>ummaries for their reasoning about </a:t>
            </a:r>
          </a:p>
          <a:p>
            <a:pPr marL="114300" indent="0">
              <a:buNone/>
            </a:pPr>
            <a:r>
              <a:rPr lang="en-US" dirty="0"/>
              <a:t>q</a:t>
            </a:r>
            <a:r>
              <a:rPr lang="en-US" dirty="0" smtClean="0"/>
              <a:t>uantities.” </a:t>
            </a:r>
            <a:r>
              <a:rPr lang="en-US" sz="1500" i="1" dirty="0" smtClean="0"/>
              <a:t>Progressions for the Common </a:t>
            </a:r>
          </a:p>
          <a:p>
            <a:pPr marL="114300" indent="0">
              <a:buNone/>
            </a:pPr>
            <a:r>
              <a:rPr lang="en-US" sz="1500" i="1" dirty="0" smtClean="0"/>
              <a:t>Core State Standards in Mathematics </a:t>
            </a:r>
            <a:r>
              <a:rPr lang="en-US" sz="1500" dirty="0" smtClean="0"/>
              <a:t>(2013)</a:t>
            </a:r>
          </a:p>
          <a:p>
            <a:pPr marL="114300" indent="0"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876800" y="3962400"/>
            <a:ext cx="3048000" cy="2031325"/>
            <a:chOff x="4876800" y="4114800"/>
            <a:chExt cx="3048000" cy="2031325"/>
          </a:xfrm>
        </p:grpSpPr>
        <p:grpSp>
          <p:nvGrpSpPr>
            <p:cNvPr id="10" name="Group 9"/>
            <p:cNvGrpSpPr/>
            <p:nvPr/>
          </p:nvGrpSpPr>
          <p:grpSpPr>
            <a:xfrm>
              <a:off x="4876800" y="4114800"/>
              <a:ext cx="3048000" cy="2031325"/>
              <a:chOff x="4876800" y="4114800"/>
              <a:chExt cx="3048000" cy="2031325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4876800" y="4114800"/>
                <a:ext cx="30480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     4 </a:t>
                </a:r>
                <a:r>
                  <a:rPr lang="en-US" dirty="0"/>
                  <a:t>)</a:t>
                </a:r>
                <a:r>
                  <a:rPr lang="en-US" dirty="0" smtClean="0"/>
                  <a:t>  536          </a:t>
                </a: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         </a:t>
                </a:r>
                <a:r>
                  <a:rPr lang="en-US" u="sng" dirty="0"/>
                  <a:t>-400</a:t>
                </a:r>
                <a:r>
                  <a:rPr lang="en-US" dirty="0"/>
                  <a:t>             100</a:t>
                </a:r>
              </a:p>
              <a:p>
                <a:pPr marL="114300" indent="0">
                  <a:buNone/>
                </a:pPr>
                <a:r>
                  <a:rPr lang="en-US" dirty="0"/>
                  <a:t>          136</a:t>
                </a:r>
              </a:p>
              <a:p>
                <a:pPr marL="114300" indent="0">
                  <a:buNone/>
                </a:pPr>
                <a:r>
                  <a:rPr lang="en-US" dirty="0"/>
                  <a:t>       </a:t>
                </a:r>
                <a:r>
                  <a:rPr lang="en-US" dirty="0" smtClean="0"/>
                  <a:t>  </a:t>
                </a:r>
                <a:r>
                  <a:rPr lang="en-US" u="sng" dirty="0"/>
                  <a:t>-120</a:t>
                </a:r>
                <a:r>
                  <a:rPr lang="en-US" dirty="0"/>
                  <a:t>               </a:t>
                </a:r>
                <a:r>
                  <a:rPr lang="en-US" dirty="0" smtClean="0"/>
                  <a:t>30</a:t>
                </a: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            </a:t>
                </a:r>
                <a:r>
                  <a:rPr lang="en-US" dirty="0" smtClean="0"/>
                  <a:t> 16</a:t>
                </a: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           </a:t>
                </a:r>
                <a:r>
                  <a:rPr lang="en-US" u="sng" dirty="0"/>
                  <a:t>-16</a:t>
                </a:r>
                <a:r>
                  <a:rPr lang="en-US" dirty="0"/>
                  <a:t>            </a:t>
                </a:r>
                <a:r>
                  <a:rPr lang="en-US" u="sng" dirty="0"/>
                  <a:t> +  4 </a:t>
                </a:r>
              </a:p>
              <a:p>
                <a:pPr marL="114300" indent="0">
                  <a:buNone/>
                </a:pPr>
                <a:r>
                  <a:rPr lang="en-US" dirty="0"/>
                  <a:t>              0             134</a:t>
                </a: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486400" y="4190990"/>
                <a:ext cx="76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>
              <a:off x="6248400" y="4190990"/>
              <a:ext cx="0" cy="182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5108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44562"/>
          </a:xfrm>
        </p:spPr>
        <p:txBody>
          <a:bodyPr/>
          <a:lstStyle/>
          <a:p>
            <a:r>
              <a:rPr lang="en-US" sz="4000" dirty="0" smtClean="0"/>
              <a:t>Traditional vs. </a:t>
            </a:r>
            <a:r>
              <a:rPr lang="en-US" sz="4000" dirty="0" err="1" smtClean="0"/>
              <a:t>Partitive</a:t>
            </a:r>
            <a:r>
              <a:rPr lang="en-US" sz="4000" dirty="0" smtClean="0"/>
              <a:t> Algorithms</a:t>
            </a: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992313"/>
            <a:ext cx="3657600" cy="639762"/>
          </a:xfrm>
        </p:spPr>
        <p:txBody>
          <a:bodyPr/>
          <a:lstStyle/>
          <a:p>
            <a:r>
              <a:rPr lang="en-US" sz="2800" dirty="0" err="1" smtClean="0"/>
              <a:t>Partitive</a:t>
            </a:r>
            <a:r>
              <a:rPr lang="en-US" sz="2800" dirty="0" smtClean="0"/>
              <a:t> Algorithm</a:t>
            </a:r>
            <a:endParaRPr lang="en-US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2632075"/>
            <a:ext cx="3657600" cy="36925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Eliminates “goes into” misconception</a:t>
            </a:r>
          </a:p>
          <a:p>
            <a:r>
              <a:rPr lang="en-US" dirty="0" smtClean="0"/>
              <a:t>Digits maintain their place value.</a:t>
            </a:r>
          </a:p>
          <a:p>
            <a:r>
              <a:rPr lang="en-US" dirty="0" smtClean="0"/>
              <a:t>Allows for conservative estimation. </a:t>
            </a:r>
          </a:p>
          <a:p>
            <a:r>
              <a:rPr lang="en-US" dirty="0" smtClean="0"/>
              <a:t>Many pathways to the quotient. 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419600" y="1992313"/>
            <a:ext cx="3657600" cy="639762"/>
          </a:xfrm>
        </p:spPr>
        <p:txBody>
          <a:bodyPr/>
          <a:lstStyle/>
          <a:p>
            <a:r>
              <a:rPr lang="en-US" sz="2800" dirty="0" smtClean="0"/>
              <a:t>Traditional Algorithm</a:t>
            </a:r>
            <a:endParaRPr lang="en-US" sz="28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4419600" y="2632075"/>
            <a:ext cx="3657600" cy="36925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Encourages “goes into” misconception (</a:t>
            </a:r>
            <a:r>
              <a:rPr lang="en-US" dirty="0" err="1" smtClean="0"/>
              <a:t>eg</a:t>
            </a:r>
            <a:r>
              <a:rPr lang="en-US" dirty="0" smtClean="0"/>
              <a:t>. The divisor is not going into the dividend.)</a:t>
            </a:r>
          </a:p>
          <a:p>
            <a:r>
              <a:rPr lang="en-US" dirty="0" smtClean="0"/>
              <a:t>Place value is lost.</a:t>
            </a:r>
          </a:p>
          <a:p>
            <a:r>
              <a:rPr lang="en-US" dirty="0" smtClean="0"/>
              <a:t>One pathway to the quotient. </a:t>
            </a:r>
          </a:p>
          <a:p>
            <a:r>
              <a:rPr lang="en-US" dirty="0" smtClean="0"/>
              <a:t>Not present in CCSS until grade 6. </a:t>
            </a:r>
          </a:p>
          <a:p>
            <a:pPr marL="114300" indent="0">
              <a:buNone/>
            </a:pP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971800" y="1390011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3,658 ÷ 5</a:t>
            </a:r>
            <a:endParaRPr lang="en-U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Partitive</a:t>
            </a:r>
            <a:r>
              <a:rPr lang="en-US" dirty="0" smtClean="0"/>
              <a:t> Division Practice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/>
              <a:t>6,732 ÷ 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52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14400" y="3390397"/>
            <a:ext cx="4343400" cy="1105403"/>
            <a:chOff x="914400" y="2552197"/>
            <a:chExt cx="4343400" cy="1105403"/>
          </a:xfrm>
        </p:grpSpPr>
        <p:sp>
          <p:nvSpPr>
            <p:cNvPr id="12" name="TextBox 11"/>
            <p:cNvSpPr txBox="1"/>
            <p:nvPr/>
          </p:nvSpPr>
          <p:spPr>
            <a:xfrm>
              <a:off x="914400" y="2552197"/>
              <a:ext cx="4343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 </a:t>
              </a:r>
              <a:r>
                <a:rPr lang="en-US" sz="3200" dirty="0" smtClean="0"/>
                <a:t>300   +    20   +   4</a:t>
              </a:r>
            </a:p>
            <a:p>
              <a:r>
                <a:rPr lang="en-US" sz="3200" dirty="0" smtClean="0"/>
                <a:t>  7</a:t>
              </a:r>
              <a:endParaRPr lang="en-US" sz="32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895600" y="3048000"/>
              <a:ext cx="0" cy="609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14800" y="3048000"/>
              <a:ext cx="0" cy="609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Model Division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Builds on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</a:rPr>
              <a:t>previous understanding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of Multiplication Area Model which is explicitly referenced by CCSS. </a:t>
            </a:r>
          </a:p>
          <a:p>
            <a:endParaRPr lang="en-US" sz="11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14300" indent="0" algn="ctr">
              <a:buNone/>
            </a:pPr>
            <a:r>
              <a:rPr lang="en-US" sz="3200" dirty="0" smtClean="0"/>
              <a:t>7 × 324 </a:t>
            </a:r>
          </a:p>
          <a:p>
            <a:pPr>
              <a:buNone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0" y="3886200"/>
            <a:ext cx="35814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5000" y="3271897"/>
            <a:ext cx="152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/>
              <a:t>2100                                                   140                                              </a:t>
            </a:r>
            <a:r>
              <a:rPr lang="en-US" sz="3200" u="sng" dirty="0" smtClean="0"/>
              <a:t>+     28</a:t>
            </a:r>
            <a:r>
              <a:rPr lang="en-US" sz="3200" dirty="0" smtClean="0"/>
              <a:t>                                          2268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38862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2100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124200" y="388620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140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267200" y="38862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7112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4" grpId="0"/>
      <p:bldP spid="16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Model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Students find side length for a rectangle with a known area.</a:t>
            </a:r>
          </a:p>
          <a:p>
            <a:pPr marL="114300" indent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14300" indent="0" algn="ctr">
              <a:buNone/>
            </a:pPr>
            <a:r>
              <a:rPr lang="en-US" sz="3600" b="1" dirty="0" smtClean="0"/>
              <a:t>869 ÷ 7</a:t>
            </a:r>
          </a:p>
          <a:p>
            <a:pPr marL="114300" indent="0" algn="ctr">
              <a:buNone/>
            </a:pPr>
            <a:endParaRPr lang="en-US" sz="2800" dirty="0"/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100   </a:t>
            </a:r>
            <a:r>
              <a:rPr lang="en-US" sz="3200" dirty="0">
                <a:solidFill>
                  <a:prstClr val="black"/>
                </a:solidFill>
              </a:rPr>
              <a:t>+    20   +   </a:t>
            </a:r>
            <a:r>
              <a:rPr lang="en-US" sz="3200" dirty="0" smtClean="0">
                <a:solidFill>
                  <a:prstClr val="black"/>
                </a:solidFill>
              </a:rPr>
              <a:t>4               </a:t>
            </a:r>
            <a:r>
              <a:rPr lang="en-US" sz="2800" dirty="0" smtClean="0">
                <a:solidFill>
                  <a:prstClr val="black"/>
                </a:solidFill>
              </a:rPr>
              <a:t>869= 7 × 124 + 1</a:t>
            </a:r>
            <a:endParaRPr lang="en-US" sz="2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3200" dirty="0">
                <a:solidFill>
                  <a:prstClr val="black"/>
                </a:solidFill>
              </a:rPr>
              <a:t>  7    </a:t>
            </a:r>
            <a:r>
              <a:rPr lang="en-US" sz="3200" dirty="0" smtClean="0">
                <a:solidFill>
                  <a:prstClr val="black"/>
                </a:solidFill>
              </a:rPr>
              <a:t>700       140      </a:t>
            </a:r>
            <a:r>
              <a:rPr lang="en-US" sz="3200" dirty="0">
                <a:solidFill>
                  <a:prstClr val="black"/>
                </a:solidFill>
              </a:rPr>
              <a:t>28 </a:t>
            </a:r>
            <a:r>
              <a:rPr lang="en-US" sz="3200" dirty="0" smtClean="0">
                <a:solidFill>
                  <a:prstClr val="black"/>
                </a:solidFill>
              </a:rPr>
              <a:t>   + 1          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          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        Known area: 869                          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143000" y="4038600"/>
            <a:ext cx="3200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362200" y="4038600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81400" y="4038600"/>
            <a:ext cx="0" cy="4572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/>
          <p:cNvSpPr/>
          <p:nvPr/>
        </p:nvSpPr>
        <p:spPr>
          <a:xfrm rot="16200000">
            <a:off x="2912486" y="2760084"/>
            <a:ext cx="409575" cy="3976256"/>
          </a:xfrm>
          <a:prstGeom prst="leftBrac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267200" y="3810000"/>
            <a:ext cx="10668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0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as a 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division problem is a fraction at            .</a:t>
            </a:r>
          </a:p>
          <a:p>
            <a:pPr marL="114300" indent="0">
              <a:buNone/>
            </a:pPr>
            <a:endParaRPr lang="en-US" sz="2400" b="1" dirty="0" smtClean="0"/>
          </a:p>
          <a:p>
            <a:pPr marL="114300" indent="0">
              <a:buNone/>
            </a:pPr>
            <a:r>
              <a:rPr lang="en-US" sz="2400" b="1" dirty="0" smtClean="0"/>
              <a:t> 128 ÷ 16 =             =           =</a:t>
            </a:r>
          </a:p>
          <a:p>
            <a:pPr marL="114300" indent="0">
              <a:buNone/>
            </a:pPr>
            <a:endParaRPr lang="en-US" sz="2400" b="1" dirty="0"/>
          </a:p>
          <a:p>
            <a:r>
              <a:rPr lang="en-US" dirty="0" smtClean="0"/>
              <a:t>The quotient is the numerator when the denominator is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one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u="sng" dirty="0"/>
              <a:t>CCSS.Math.Practice.MP8</a:t>
            </a:r>
            <a:r>
              <a:rPr lang="en-US" b="1" dirty="0"/>
              <a:t> Look for and express regularity in repeated reasoning.</a:t>
            </a:r>
            <a:r>
              <a:rPr lang="en-US" dirty="0"/>
              <a:t> Mathematically proficient students notice if calculations are repeated, and look both for general methods and for </a:t>
            </a:r>
            <a:r>
              <a:rPr lang="en-US" dirty="0" smtClean="0"/>
              <a:t>shortcuts.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Heart 3"/>
          <p:cNvSpPr/>
          <p:nvPr/>
        </p:nvSpPr>
        <p:spPr>
          <a:xfrm>
            <a:off x="5257800" y="1524000"/>
            <a:ext cx="609600" cy="609600"/>
          </a:xfrm>
          <a:prstGeom prst="hear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219" y="2362200"/>
            <a:ext cx="12445181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990" y="2362200"/>
            <a:ext cx="12445210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520" y="2362200"/>
            <a:ext cx="12527280" cy="101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40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557f30a-f6b0-4e01-815d-250c01cbc54f@alvor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" r="4900" b="15807"/>
          <a:stretch/>
        </p:blipFill>
        <p:spPr bwMode="auto">
          <a:xfrm>
            <a:off x="609600" y="1676400"/>
            <a:ext cx="7433094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333828"/>
            <a:ext cx="65532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Fifth Grade Student Work: Simplifying Division Problems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33828"/>
            <a:ext cx="65532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Fifth Grade Student Work: Simplifying Division Problems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 descr="81ef35bf-1bbe-4b18-b7c3-dd1556c89663@alvor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97085"/>
            <a:ext cx="6705600" cy="500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07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33828"/>
            <a:ext cx="65532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Fifth Grade Student Work: Simplifying Division Problems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 descr="9751d5f7-7d32-4001-aba2-46c72126091d@alvor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49"/>
          <a:stretch/>
        </p:blipFill>
        <p:spPr bwMode="auto">
          <a:xfrm rot="5400000">
            <a:off x="2211824" y="500896"/>
            <a:ext cx="3775471" cy="704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92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Up: Dividing Fractions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>
                <a:solidFill>
                  <a:schemeClr val="accent2">
                    <a:lumMod val="75000"/>
                  </a:schemeClr>
                </a:solidFill>
              </a:rPr>
              <a:t>Rules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: Find the value of the following expression without using the standard algorithm. That’s right, no flipping and multiplying. Write a word problem to match the situation.</a:t>
            </a:r>
          </a:p>
          <a:p>
            <a:endParaRPr lang="en-US" sz="3200" dirty="0" smtClean="0"/>
          </a:p>
          <a:p>
            <a:pPr lvl="1"/>
            <a:r>
              <a:rPr lang="en-US" sz="3000" dirty="0" smtClean="0"/>
              <a:t>3 ÷ ¼ </a:t>
            </a:r>
          </a:p>
          <a:p>
            <a:pPr marL="11430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241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924800" cy="5120640"/>
          </a:xfrm>
        </p:spPr>
        <p:txBody>
          <a:bodyPr/>
          <a:lstStyle/>
          <a:p>
            <a:r>
              <a:rPr lang="en-US" dirty="0" smtClean="0"/>
              <a:t>Story Context - </a:t>
            </a:r>
            <a:r>
              <a:rPr lang="en-US" dirty="0" err="1" smtClean="0"/>
              <a:t>Partitive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“9 being shared into 3/4 of a group</a:t>
            </a:r>
          </a:p>
          <a:p>
            <a:endParaRPr lang="en-US" sz="1400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It took Sarah 9 hours to finish 3/4 of her homework. How long will it take Sarah to do her entire homework at this rate?</a:t>
            </a:r>
          </a:p>
          <a:p>
            <a:pPr lvl="1">
              <a:buNone/>
            </a:pPr>
            <a:endParaRPr lang="en-US" sz="5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Visual model: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5840"/>
          </a:xfrm>
        </p:spPr>
        <p:txBody>
          <a:bodyPr/>
          <a:lstStyle/>
          <a:p>
            <a:r>
              <a:rPr lang="en-US" dirty="0" smtClean="0"/>
              <a:t>Division of Fractions: 9 ÷ 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43000" y="3505200"/>
            <a:ext cx="2743200" cy="685800"/>
            <a:chOff x="1524000" y="4419600"/>
            <a:chExt cx="2743200" cy="685800"/>
          </a:xfrm>
        </p:grpSpPr>
        <p:sp>
          <p:nvSpPr>
            <p:cNvPr id="5" name="Rectangle 4"/>
            <p:cNvSpPr/>
            <p:nvPr/>
          </p:nvSpPr>
          <p:spPr>
            <a:xfrm>
              <a:off x="1524000" y="4419600"/>
              <a:ext cx="6858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81400" y="4419600"/>
              <a:ext cx="6858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09800" y="4419600"/>
              <a:ext cx="6858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95600" y="4419600"/>
              <a:ext cx="6858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05400" y="3505200"/>
            <a:ext cx="2743200" cy="2032575"/>
            <a:chOff x="4800600" y="4419600"/>
            <a:chExt cx="2743200" cy="2032575"/>
          </a:xfrm>
        </p:grpSpPr>
        <p:grpSp>
          <p:nvGrpSpPr>
            <p:cNvPr id="7" name="Group 6"/>
            <p:cNvGrpSpPr/>
            <p:nvPr/>
          </p:nvGrpSpPr>
          <p:grpSpPr>
            <a:xfrm>
              <a:off x="4800600" y="4419600"/>
              <a:ext cx="2743200" cy="685800"/>
              <a:chOff x="4800600" y="4419600"/>
              <a:chExt cx="2743200" cy="6858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48006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8580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4864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1722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936552" y="4480466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638800" y="4495800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324600" y="4495800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</p:grpSp>
        <p:sp>
          <p:nvSpPr>
            <p:cNvPr id="9" name="Right Arrow 8"/>
            <p:cNvSpPr/>
            <p:nvPr/>
          </p:nvSpPr>
          <p:spPr>
            <a:xfrm rot="14606354" flipV="1">
              <a:off x="5139055" y="5525457"/>
              <a:ext cx="705236" cy="6716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ight Arrow 45"/>
            <p:cNvSpPr/>
            <p:nvPr/>
          </p:nvSpPr>
          <p:spPr>
            <a:xfrm rot="18000000" flipV="1">
              <a:off x="5819583" y="5503257"/>
              <a:ext cx="705236" cy="6716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ight Arrow 46"/>
            <p:cNvSpPr/>
            <p:nvPr/>
          </p:nvSpPr>
          <p:spPr>
            <a:xfrm rot="16200000" flipV="1">
              <a:off x="5476681" y="5503258"/>
              <a:ext cx="705236" cy="67165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38800" y="5867400"/>
              <a:ext cx="601447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r>
                <a:rPr lang="en-US" sz="3200" b="1" dirty="0"/>
                <a:t>9</a:t>
              </a:r>
              <a:r>
                <a:rPr lang="en-US" sz="3200" b="1" dirty="0" smtClean="0">
                  <a:solidFill>
                    <a:prstClr val="white"/>
                  </a:solidFill>
                </a:rPr>
                <a:t>9</a:t>
              </a:r>
              <a:endParaRPr lang="en-US" sz="32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3000" y="4724400"/>
            <a:ext cx="3904095" cy="685800"/>
            <a:chOff x="1524000" y="5638800"/>
            <a:chExt cx="3904095" cy="685800"/>
          </a:xfrm>
        </p:grpSpPr>
        <p:grpSp>
          <p:nvGrpSpPr>
            <p:cNvPr id="48" name="Group 47"/>
            <p:cNvGrpSpPr/>
            <p:nvPr/>
          </p:nvGrpSpPr>
          <p:grpSpPr>
            <a:xfrm>
              <a:off x="1524000" y="5638800"/>
              <a:ext cx="2743200" cy="685800"/>
              <a:chOff x="4800600" y="4419600"/>
              <a:chExt cx="2743200" cy="68580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8006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8580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54864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172200" y="4419600"/>
                <a:ext cx="6858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936552" y="4480466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638800" y="4495800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324600" y="4495800"/>
                <a:ext cx="41389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3</a:t>
                </a:r>
                <a:endParaRPr lang="en-US" sz="3200" b="1" dirty="0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700904" y="5715000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3</a:t>
              </a:r>
              <a:endParaRPr lang="en-US" sz="320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267200" y="5715000"/>
              <a:ext cx="116089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ym typeface="Wingdings" pitchFamily="2" charset="2"/>
                </a:rPr>
                <a:t></a:t>
              </a:r>
              <a:r>
                <a:rPr lang="en-US" sz="3200" b="1" dirty="0" smtClean="0"/>
                <a:t> 12</a:t>
              </a:r>
              <a:endParaRPr lang="en-US" sz="3200" b="1" dirty="0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7" y="533400"/>
            <a:ext cx="12445210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55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Partitive</a:t>
            </a:r>
            <a:r>
              <a:rPr lang="en-US" dirty="0" smtClean="0"/>
              <a:t> Division of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Write a </a:t>
            </a:r>
            <a:r>
              <a:rPr lang="en-US" sz="2800" dirty="0" err="1" smtClean="0"/>
              <a:t>partitive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word problem </a:t>
            </a:r>
            <a:r>
              <a:rPr lang="en-US" sz="2800" dirty="0" smtClean="0"/>
              <a:t>and draw a </a:t>
            </a:r>
            <a:r>
              <a:rPr lang="en-US" sz="2800" dirty="0" err="1" smtClean="0"/>
              <a:t>partitive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model</a:t>
            </a:r>
            <a:r>
              <a:rPr lang="en-US" sz="2800" dirty="0" smtClean="0"/>
              <a:t> for the following expression: </a:t>
            </a:r>
          </a:p>
          <a:p>
            <a:pPr>
              <a:buNone/>
            </a:pPr>
            <a:endParaRPr lang="en-US" sz="1600" dirty="0" smtClean="0"/>
          </a:p>
          <a:p>
            <a:pPr algn="ctr">
              <a:buNone/>
            </a:pPr>
            <a:r>
              <a:rPr lang="en-US" sz="3200" dirty="0" smtClean="0"/>
              <a:t>12 ÷ 2/3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7602"/>
            <a:ext cx="7772400" cy="5029200"/>
          </a:xfrm>
        </p:spPr>
        <p:txBody>
          <a:bodyPr/>
          <a:lstStyle/>
          <a:p>
            <a:r>
              <a:rPr lang="en-US" dirty="0" smtClean="0"/>
              <a:t>Story Context- Measurement</a:t>
            </a:r>
          </a:p>
          <a:p>
            <a:r>
              <a:rPr lang="en-US" dirty="0" smtClean="0"/>
              <a:t>“Groups of 3/4 being taken from 9”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Steve had 9 candy bars. A recipe for s’mores calls for 3/4 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	of a candy bar. How many s’mores can he make?</a:t>
            </a:r>
          </a:p>
          <a:p>
            <a:pPr marL="114300" indent="0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Visual model:    He can make twelve s’mores. </a:t>
            </a:r>
          </a:p>
          <a:p>
            <a:pPr marL="537210" lvl="1" indent="0">
              <a:buNone/>
            </a:pPr>
            <a:r>
              <a:rPr lang="en-US" dirty="0" smtClean="0"/>
              <a:t>                                                             </a:t>
            </a:r>
          </a:p>
          <a:p>
            <a:pPr marL="53721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97280"/>
          </a:xfrm>
        </p:spPr>
        <p:txBody>
          <a:bodyPr/>
          <a:lstStyle/>
          <a:p>
            <a:r>
              <a:rPr lang="en-US" dirty="0" smtClean="0"/>
              <a:t>Division of Fractions: 9 ÷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819400" y="4131144"/>
            <a:ext cx="3352800" cy="1295400"/>
            <a:chOff x="1447800" y="5029200"/>
            <a:chExt cx="3352800" cy="1295400"/>
          </a:xfrm>
        </p:grpSpPr>
        <p:grpSp>
          <p:nvGrpSpPr>
            <p:cNvPr id="10" name="Group 9"/>
            <p:cNvGrpSpPr/>
            <p:nvPr/>
          </p:nvGrpSpPr>
          <p:grpSpPr>
            <a:xfrm>
              <a:off x="1447800" y="5029200"/>
              <a:ext cx="914400" cy="228600"/>
              <a:chOff x="1524000" y="5029200"/>
              <a:chExt cx="914400" cy="2286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680386" y="5029200"/>
              <a:ext cx="914400" cy="228600"/>
              <a:chOff x="1524000" y="5029200"/>
              <a:chExt cx="914400" cy="2286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447800" y="5562600"/>
              <a:ext cx="914400" cy="228600"/>
              <a:chOff x="1524000" y="5029200"/>
              <a:chExt cx="914400" cy="2286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1447800" y="6096000"/>
              <a:ext cx="914400" cy="228600"/>
              <a:chOff x="1524000" y="5029200"/>
              <a:chExt cx="914400" cy="228600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2667000" y="5534797"/>
              <a:ext cx="914400" cy="228600"/>
              <a:chOff x="1524000" y="5029200"/>
              <a:chExt cx="914400" cy="2286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3886200" y="5562600"/>
              <a:ext cx="914400" cy="228600"/>
              <a:chOff x="1524000" y="5029200"/>
              <a:chExt cx="914400" cy="228600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3886200" y="6096000"/>
              <a:ext cx="914400" cy="228600"/>
              <a:chOff x="1524000" y="5029200"/>
              <a:chExt cx="914400" cy="22860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2667000" y="6096000"/>
              <a:ext cx="914400" cy="228600"/>
              <a:chOff x="1524000" y="5029200"/>
              <a:chExt cx="914400" cy="228600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3886200" y="5029200"/>
              <a:ext cx="914400" cy="228600"/>
              <a:chOff x="1524000" y="5029200"/>
              <a:chExt cx="914400" cy="228600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15240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7526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9812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2209800" y="5029200"/>
                <a:ext cx="2286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743200" y="4038600"/>
            <a:ext cx="3162300" cy="1524000"/>
            <a:chOff x="2743200" y="4495800"/>
            <a:chExt cx="3162300" cy="1524000"/>
          </a:xfrm>
        </p:grpSpPr>
        <p:sp>
          <p:nvSpPr>
            <p:cNvPr id="12" name="Oval 11"/>
            <p:cNvSpPr/>
            <p:nvPr/>
          </p:nvSpPr>
          <p:spPr>
            <a:xfrm>
              <a:off x="5181600" y="44958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2743200" y="44958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5181600" y="558165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5181600" y="504825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962400" y="44958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3962400" y="50292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3962400" y="558165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2743200" y="50292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743200" y="5562600"/>
              <a:ext cx="723900" cy="4381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09950" y="4038600"/>
            <a:ext cx="2800350" cy="1524000"/>
            <a:chOff x="3409950" y="4495800"/>
            <a:chExt cx="2800350" cy="1524000"/>
          </a:xfrm>
        </p:grpSpPr>
        <p:sp>
          <p:nvSpPr>
            <p:cNvPr id="104" name="Oval 103"/>
            <p:cNvSpPr/>
            <p:nvPr/>
          </p:nvSpPr>
          <p:spPr>
            <a:xfrm>
              <a:off x="3409950" y="4495800"/>
              <a:ext cx="342900" cy="152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4642536" y="4495800"/>
              <a:ext cx="342900" cy="152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867400" y="4495800"/>
              <a:ext cx="342900" cy="152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94360"/>
            <a:ext cx="12445181" cy="100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07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br>
              <a:rPr lang="en-US" dirty="0" smtClean="0"/>
            </a:br>
            <a:r>
              <a:rPr lang="en-US" dirty="0" smtClean="0"/>
              <a:t>                  Division of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Write a measurement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word problem </a:t>
            </a:r>
            <a:r>
              <a:rPr lang="en-US" sz="2800" dirty="0" smtClean="0"/>
              <a:t>and draw a measurement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model</a:t>
            </a:r>
            <a:r>
              <a:rPr lang="en-US" sz="2800" dirty="0" smtClean="0"/>
              <a:t> for the following expression: </a:t>
            </a:r>
          </a:p>
          <a:p>
            <a:pPr>
              <a:buNone/>
            </a:pPr>
            <a:endParaRPr lang="en-US" sz="1600" dirty="0" smtClean="0"/>
          </a:p>
          <a:p>
            <a:pPr algn="ctr">
              <a:buNone/>
            </a:pPr>
            <a:r>
              <a:rPr lang="en-US" sz="3200" dirty="0" smtClean="0"/>
              <a:t>12 ÷ 2/3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Ashley McCullough</a:t>
            </a:r>
          </a:p>
          <a:p>
            <a:r>
              <a:rPr lang="en-US" dirty="0"/>
              <a:t>a</a:t>
            </a:r>
            <a:r>
              <a:rPr lang="en-US" dirty="0" smtClean="0"/>
              <a:t>shley.mccullough@alvord.k12.ca.us		</a:t>
            </a:r>
          </a:p>
          <a:p>
            <a:endParaRPr lang="en-US" dirty="0"/>
          </a:p>
          <a:p>
            <a:r>
              <a:rPr lang="en-US" dirty="0" smtClean="0"/>
              <a:t>Russell Geisner</a:t>
            </a:r>
          </a:p>
          <a:p>
            <a:r>
              <a:rPr lang="en-US" dirty="0" smtClean="0"/>
              <a:t>r</a:t>
            </a:r>
            <a:r>
              <a:rPr lang="en-US" smtClean="0"/>
              <a:t>ussell.geisner@alvord.k12.ca.us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6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Shifts in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Why do we </a:t>
            </a:r>
            <a:r>
              <a:rPr lang="en-US" sz="2800" u="sng" dirty="0"/>
              <a:t>all</a:t>
            </a:r>
            <a:r>
              <a:rPr lang="en-US" sz="2800" dirty="0"/>
              <a:t> need to see the whole progression?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“Apply and Extend </a:t>
            </a:r>
            <a:r>
              <a:rPr lang="en-US" sz="2800" dirty="0"/>
              <a:t>P</a:t>
            </a:r>
            <a:r>
              <a:rPr lang="en-US" sz="2800" dirty="0" smtClean="0"/>
              <a:t>revious </a:t>
            </a:r>
            <a:r>
              <a:rPr lang="en-US" sz="2800" dirty="0"/>
              <a:t>U</a:t>
            </a:r>
            <a:r>
              <a:rPr lang="en-US" sz="2800" dirty="0" smtClean="0"/>
              <a:t>nderstandings…”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From the </a:t>
            </a:r>
            <a:r>
              <a:rPr lang="en-US" sz="2800" i="1" dirty="0" smtClean="0"/>
              <a:t>Progressions for the Common Core State Standards in Mathematics </a:t>
            </a:r>
            <a:r>
              <a:rPr lang="en-US" sz="2800" dirty="0" smtClean="0"/>
              <a:t>(2013).</a:t>
            </a:r>
          </a:p>
          <a:p>
            <a:pPr lvl="1"/>
            <a:r>
              <a:rPr lang="en-US" sz="2600" dirty="0" smtClean="0"/>
              <a:t>“Mathematics is the practice of defining concepts in terms of a small collection of fundamental concepts rather than treating concepts as unrelated.”</a:t>
            </a:r>
          </a:p>
          <a:p>
            <a:pPr lvl="1"/>
            <a:r>
              <a:rPr lang="en-US" sz="2600" dirty="0" smtClean="0"/>
              <a:t>“As number systems expand from whole numbers to fractions in Grades 3-5, to rational numbers in Grades 6-8, to real numbers in high school, the same key ideas are used to define operations within each system.”</a:t>
            </a:r>
          </a:p>
        </p:txBody>
      </p:sp>
    </p:spTree>
    <p:extLst>
      <p:ext uri="{BB962C8B-B14F-4D97-AF65-F5344CB8AC3E}">
        <p14:creationId xmlns:p14="http://schemas.microsoft.com/office/powerpoint/2010/main" val="2381820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Shifts in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Standards for Mathematical Practices</a:t>
            </a:r>
            <a:r>
              <a:rPr lang="en-US" sz="3200" dirty="0" smtClean="0"/>
              <a:t>:</a:t>
            </a:r>
          </a:p>
          <a:p>
            <a:pPr lvl="1"/>
            <a:r>
              <a:rPr lang="en-US" sz="3000" dirty="0" smtClean="0"/>
              <a:t>The “varieties of expertise that mathematics educators at all levels should seek to develop in their students.” </a:t>
            </a:r>
            <a:endParaRPr lang="en-US" sz="2000" dirty="0"/>
          </a:p>
          <a:p>
            <a:pPr lvl="2"/>
            <a:r>
              <a:rPr lang="en-US" sz="2600" dirty="0" smtClean="0"/>
              <a:t>1-Make </a:t>
            </a:r>
            <a:r>
              <a:rPr lang="en-US" sz="2600" dirty="0"/>
              <a:t>sense of problems and persevere in </a:t>
            </a:r>
          </a:p>
          <a:p>
            <a:pPr lvl="1">
              <a:buNone/>
            </a:pPr>
            <a:r>
              <a:rPr lang="en-US" sz="2800" dirty="0"/>
              <a:t>		</a:t>
            </a:r>
            <a:r>
              <a:rPr lang="en-US" sz="2800" dirty="0" smtClean="0"/>
              <a:t>solving </a:t>
            </a:r>
            <a:r>
              <a:rPr lang="en-US" sz="2800" dirty="0"/>
              <a:t>them. </a:t>
            </a:r>
          </a:p>
          <a:p>
            <a:pPr lvl="2"/>
            <a:r>
              <a:rPr lang="en-US" sz="2600" dirty="0"/>
              <a:t>5-Use appropriate tools strategically.</a:t>
            </a:r>
          </a:p>
          <a:p>
            <a:pPr lvl="2"/>
            <a:r>
              <a:rPr lang="en-US" sz="2600" dirty="0"/>
              <a:t>7-Look for and make use of structure. </a:t>
            </a:r>
          </a:p>
          <a:p>
            <a:pPr lvl="2"/>
            <a:r>
              <a:rPr lang="en-US" sz="2600" dirty="0"/>
              <a:t>8-Look for and express regularity in repeated reasoning.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70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Overview: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864108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653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it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The foundation for division is found in multiplication.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Grade 2: </a:t>
            </a:r>
            <a:r>
              <a:rPr lang="en-US" sz="2000" b="1" dirty="0" smtClean="0"/>
              <a:t>CCSS2.OA </a:t>
            </a:r>
            <a:r>
              <a:rPr lang="en-US" sz="2000" dirty="0"/>
              <a:t> </a:t>
            </a:r>
            <a:r>
              <a:rPr lang="en-US" sz="2000" dirty="0" smtClean="0"/>
              <a:t>Work with equal groups to gain foundations for multiplication.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Grade 3: </a:t>
            </a:r>
            <a:r>
              <a:rPr lang="en-US" sz="2000" b="1" dirty="0" smtClean="0"/>
              <a:t>CCSS3.OA.A.1</a:t>
            </a:r>
            <a:r>
              <a:rPr lang="en-US" sz="2000" dirty="0" smtClean="0"/>
              <a:t>-Interpret products of whole-numbers, e.g., 5 × 7 as the total number of objects in 5 groups of 7 objects each.</a:t>
            </a:r>
          </a:p>
          <a:p>
            <a:pPr marL="114300" indent="0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# of groups   </a:t>
            </a:r>
            <a:r>
              <a:rPr lang="en-US" sz="2000" dirty="0" smtClean="0"/>
              <a:t>×   </a:t>
            </a:r>
            <a:r>
              <a:rPr lang="en-US" sz="2000" b="1" dirty="0" smtClean="0">
                <a:solidFill>
                  <a:schemeClr val="accent2"/>
                </a:solidFill>
              </a:rPr>
              <a:t>amount in each group   </a:t>
            </a:r>
            <a:r>
              <a:rPr lang="en-US" sz="2000" dirty="0" smtClean="0"/>
              <a:t>=   </a:t>
            </a:r>
            <a:r>
              <a:rPr lang="en-US" sz="2000" b="1" dirty="0" smtClean="0"/>
              <a:t>total amount</a:t>
            </a:r>
          </a:p>
        </p:txBody>
      </p:sp>
      <p:sp>
        <p:nvSpPr>
          <p:cNvPr id="4" name="Oval 3"/>
          <p:cNvSpPr/>
          <p:nvPr/>
        </p:nvSpPr>
        <p:spPr>
          <a:xfrm>
            <a:off x="1371600" y="4724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47800" y="488189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lllllll</a:t>
            </a:r>
            <a:endParaRPr lang="en-US" sz="2800" dirty="0"/>
          </a:p>
        </p:txBody>
      </p:sp>
      <p:sp>
        <p:nvSpPr>
          <p:cNvPr id="18" name="Oval 17"/>
          <p:cNvSpPr/>
          <p:nvPr/>
        </p:nvSpPr>
        <p:spPr>
          <a:xfrm>
            <a:off x="2514600" y="4724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90800" y="488189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lllllll</a:t>
            </a:r>
            <a:endParaRPr lang="en-US" sz="2800" dirty="0"/>
          </a:p>
        </p:txBody>
      </p:sp>
      <p:sp>
        <p:nvSpPr>
          <p:cNvPr id="21" name="Oval 20"/>
          <p:cNvSpPr/>
          <p:nvPr/>
        </p:nvSpPr>
        <p:spPr>
          <a:xfrm>
            <a:off x="3657600" y="4724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733800" y="488189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lllllll</a:t>
            </a:r>
            <a:endParaRPr lang="en-US" sz="2800" dirty="0"/>
          </a:p>
        </p:txBody>
      </p:sp>
      <p:sp>
        <p:nvSpPr>
          <p:cNvPr id="24" name="Oval 23"/>
          <p:cNvSpPr/>
          <p:nvPr/>
        </p:nvSpPr>
        <p:spPr>
          <a:xfrm>
            <a:off x="4800600" y="4724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876800" y="488189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lllllll</a:t>
            </a:r>
            <a:endParaRPr lang="en-US" sz="2800" dirty="0"/>
          </a:p>
        </p:txBody>
      </p:sp>
      <p:sp>
        <p:nvSpPr>
          <p:cNvPr id="27" name="Oval 26"/>
          <p:cNvSpPr/>
          <p:nvPr/>
        </p:nvSpPr>
        <p:spPr>
          <a:xfrm>
            <a:off x="5943600" y="4724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019800" y="488189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lllllll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45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8" grpId="0" animBg="1"/>
      <p:bldP spid="19" grpId="0"/>
      <p:bldP spid="21" grpId="0" animBg="1"/>
      <p:bldP spid="22" grpId="0"/>
      <p:bldP spid="24" grpId="0" animBg="1"/>
      <p:bldP spid="25" grpId="0"/>
      <p:bldP spid="27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Two Types of Division Problems:</a:t>
            </a:r>
            <a:endParaRPr lang="en-US" sz="44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u="sng" dirty="0"/>
              <a:t>Partitive</a:t>
            </a:r>
            <a:r>
              <a:rPr lang="en-US" dirty="0"/>
              <a:t>: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“group size unknown”</a:t>
            </a:r>
          </a:p>
          <a:p>
            <a:pPr marL="114300" indent="0">
              <a:buNone/>
            </a:pPr>
            <a:endParaRPr lang="en-US" sz="2400" dirty="0" smtClean="0"/>
          </a:p>
          <a:p>
            <a:r>
              <a:rPr lang="en-US" dirty="0" smtClean="0"/>
              <a:t>Shelley has 24 books to put onto 8 shelves. How many books will go on each self? </a:t>
            </a:r>
          </a:p>
          <a:p>
            <a:r>
              <a:rPr lang="en-US" sz="2400" dirty="0" smtClean="0"/>
              <a:t>24 ÷ 8</a:t>
            </a:r>
          </a:p>
          <a:p>
            <a:r>
              <a:rPr lang="en-US" dirty="0" smtClean="0"/>
              <a:t>Quotient is what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one</a:t>
            </a:r>
            <a:r>
              <a:rPr lang="en-US" u="sng" dirty="0" smtClean="0"/>
              <a:t> </a:t>
            </a:r>
            <a:r>
              <a:rPr lang="en-US" dirty="0" smtClean="0"/>
              <a:t>group gets. </a:t>
            </a:r>
            <a:endParaRPr lang="en-US" sz="2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600" u="sng" dirty="0"/>
              <a:t>Measurement</a:t>
            </a:r>
            <a:r>
              <a:rPr lang="en-US" dirty="0"/>
              <a:t>: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“# of groups unknown”</a:t>
            </a:r>
          </a:p>
          <a:p>
            <a:pPr marL="114300" indent="0">
              <a:buNone/>
            </a:pPr>
            <a:endParaRPr lang="en-US" sz="2400" dirty="0" smtClean="0"/>
          </a:p>
          <a:p>
            <a:r>
              <a:rPr lang="en-US" dirty="0" smtClean="0"/>
              <a:t>Shelley has 24 inches of ribbon. She needs 8 inches to make a bow. How many bows can she make? </a:t>
            </a:r>
          </a:p>
          <a:p>
            <a:r>
              <a:rPr lang="en-US" sz="2400" dirty="0" smtClean="0"/>
              <a:t>24 ÷ 8</a:t>
            </a:r>
          </a:p>
          <a:p>
            <a:r>
              <a:rPr lang="en-US" dirty="0" smtClean="0"/>
              <a:t>Quotient is how many groups were made.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863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Two Types of Division Problems: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u="sng" dirty="0" smtClean="0"/>
              <a:t>Partitive</a:t>
            </a:r>
            <a:endParaRPr lang="en-US" sz="3600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644525"/>
          </a:xfrm>
        </p:spPr>
        <p:txBody>
          <a:bodyPr/>
          <a:lstStyle/>
          <a:p>
            <a:r>
              <a:rPr lang="en-US" dirty="0" smtClean="0"/>
              <a:t>The model 24 ÷ 8: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600" u="sng" dirty="0" smtClean="0"/>
              <a:t>Measurement</a:t>
            </a:r>
            <a:endParaRPr lang="en-US" sz="36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model 24 ÷ 8: 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762000" y="30480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762991" y="38862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762991" y="30480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762991" y="47244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762991" y="55626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62000" y="55626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62000" y="47244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62000" y="38862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flipH="1">
            <a:off x="796636" y="3067735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26" name="TextBox 25"/>
          <p:cNvSpPr txBox="1"/>
          <p:nvPr/>
        </p:nvSpPr>
        <p:spPr>
          <a:xfrm flipH="1">
            <a:off x="796636" y="5582334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27" name="TextBox 26"/>
          <p:cNvSpPr txBox="1"/>
          <p:nvPr/>
        </p:nvSpPr>
        <p:spPr>
          <a:xfrm flipH="1">
            <a:off x="1797627" y="4736160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28" name="TextBox 27"/>
          <p:cNvSpPr txBox="1"/>
          <p:nvPr/>
        </p:nvSpPr>
        <p:spPr>
          <a:xfrm flipH="1">
            <a:off x="1797627" y="3925669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29" name="TextBox 28"/>
          <p:cNvSpPr txBox="1"/>
          <p:nvPr/>
        </p:nvSpPr>
        <p:spPr>
          <a:xfrm flipH="1">
            <a:off x="1797627" y="3062176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30" name="TextBox 29"/>
          <p:cNvSpPr txBox="1"/>
          <p:nvPr/>
        </p:nvSpPr>
        <p:spPr>
          <a:xfrm flipH="1">
            <a:off x="796636" y="4736160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31" name="TextBox 30"/>
          <p:cNvSpPr txBox="1"/>
          <p:nvPr/>
        </p:nvSpPr>
        <p:spPr>
          <a:xfrm flipH="1">
            <a:off x="796636" y="3886200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32" name="TextBox 31"/>
          <p:cNvSpPr txBox="1"/>
          <p:nvPr/>
        </p:nvSpPr>
        <p:spPr>
          <a:xfrm flipH="1">
            <a:off x="1797627" y="5602069"/>
            <a:ext cx="54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lll</a:t>
            </a:r>
            <a:endParaRPr lang="en-US" sz="3600" dirty="0"/>
          </a:p>
        </p:txBody>
      </p:sp>
      <p:sp>
        <p:nvSpPr>
          <p:cNvPr id="33" name="Right Brace 32"/>
          <p:cNvSpPr/>
          <p:nvPr/>
        </p:nvSpPr>
        <p:spPr>
          <a:xfrm>
            <a:off x="2514600" y="3048000"/>
            <a:ext cx="727362" cy="31806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Oval 73"/>
          <p:cNvSpPr/>
          <p:nvPr/>
        </p:nvSpPr>
        <p:spPr>
          <a:xfrm>
            <a:off x="6096000" y="29718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096000" y="34290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096000" y="3826591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6096000" y="42672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5105400" y="29718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5198399" y="3048000"/>
            <a:ext cx="1871403" cy="1524000"/>
            <a:chOff x="5198399" y="3048000"/>
            <a:chExt cx="1871403" cy="1524000"/>
          </a:xfrm>
        </p:grpSpPr>
        <p:grpSp>
          <p:nvGrpSpPr>
            <p:cNvPr id="87" name="Group 86"/>
            <p:cNvGrpSpPr/>
            <p:nvPr/>
          </p:nvGrpSpPr>
          <p:grpSpPr>
            <a:xfrm>
              <a:off x="6188999" y="3048000"/>
              <a:ext cx="880803" cy="1524000"/>
              <a:chOff x="6608099" y="4495800"/>
              <a:chExt cx="880803" cy="1524000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6608099" y="4495800"/>
                <a:ext cx="880803" cy="228600"/>
                <a:chOff x="6096000" y="4419600"/>
                <a:chExt cx="880803" cy="228600"/>
              </a:xfrm>
            </p:grpSpPr>
            <p:sp>
              <p:nvSpPr>
                <p:cNvPr id="63" name="Rectangle 62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6608099" y="5791200"/>
                <a:ext cx="880803" cy="228600"/>
                <a:chOff x="6096000" y="4419600"/>
                <a:chExt cx="880803" cy="228600"/>
              </a:xfrm>
            </p:grpSpPr>
            <p:sp>
              <p:nvSpPr>
                <p:cNvPr id="68" name="Rectangle 67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6608099" y="4927600"/>
                <a:ext cx="880803" cy="228600"/>
                <a:chOff x="6096000" y="4419600"/>
                <a:chExt cx="880803" cy="228600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6608099" y="5359400"/>
                <a:ext cx="880803" cy="228600"/>
                <a:chOff x="6096000" y="4419600"/>
                <a:chExt cx="880803" cy="2286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2" name="Group 91"/>
            <p:cNvGrpSpPr/>
            <p:nvPr/>
          </p:nvGrpSpPr>
          <p:grpSpPr>
            <a:xfrm>
              <a:off x="5198399" y="3048000"/>
              <a:ext cx="880803" cy="1524000"/>
              <a:chOff x="6608099" y="4495800"/>
              <a:chExt cx="880803" cy="1524000"/>
            </a:xfrm>
          </p:grpSpPr>
          <p:grpSp>
            <p:nvGrpSpPr>
              <p:cNvPr id="93" name="Group 65"/>
              <p:cNvGrpSpPr/>
              <p:nvPr/>
            </p:nvGrpSpPr>
            <p:grpSpPr>
              <a:xfrm>
                <a:off x="6608099" y="4495800"/>
                <a:ext cx="880803" cy="228600"/>
                <a:chOff x="6096000" y="4419600"/>
                <a:chExt cx="880803" cy="228600"/>
              </a:xfrm>
            </p:grpSpPr>
            <p:sp>
              <p:nvSpPr>
                <p:cNvPr id="106" name="Rectangle 105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4" name="Group 66"/>
              <p:cNvGrpSpPr/>
              <p:nvPr/>
            </p:nvGrpSpPr>
            <p:grpSpPr>
              <a:xfrm>
                <a:off x="6608099" y="5791200"/>
                <a:ext cx="880803" cy="228600"/>
                <a:chOff x="6096000" y="4419600"/>
                <a:chExt cx="880803" cy="228600"/>
              </a:xfrm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70"/>
              <p:cNvGrpSpPr/>
              <p:nvPr/>
            </p:nvGrpSpPr>
            <p:grpSpPr>
              <a:xfrm>
                <a:off x="6608099" y="4927600"/>
                <a:ext cx="880803" cy="228600"/>
                <a:chOff x="6096000" y="4419600"/>
                <a:chExt cx="880803" cy="228600"/>
              </a:xfrm>
            </p:grpSpPr>
            <p:sp>
              <p:nvSpPr>
                <p:cNvPr id="100" name="Rectangle 99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6" name="Group 82"/>
              <p:cNvGrpSpPr/>
              <p:nvPr/>
            </p:nvGrpSpPr>
            <p:grpSpPr>
              <a:xfrm>
                <a:off x="6608099" y="5359400"/>
                <a:ext cx="880803" cy="228600"/>
                <a:chOff x="6096000" y="4419600"/>
                <a:chExt cx="880803" cy="228600"/>
              </a:xfrm>
            </p:grpSpPr>
            <p:sp>
              <p:nvSpPr>
                <p:cNvPr id="97" name="Rectangle 96"/>
                <p:cNvSpPr/>
                <p:nvPr/>
              </p:nvSpPr>
              <p:spPr>
                <a:xfrm>
                  <a:off x="6096000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6422101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6748203" y="4419600"/>
                  <a:ext cx="228600" cy="2286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09" name="Oval 108"/>
          <p:cNvSpPr/>
          <p:nvPr/>
        </p:nvSpPr>
        <p:spPr>
          <a:xfrm>
            <a:off x="5105400" y="34290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5105400" y="3826591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5105400" y="4267200"/>
            <a:ext cx="1066800" cy="36440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3276600" y="4267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200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74" grpId="0" animBg="1"/>
      <p:bldP spid="88" grpId="0" animBg="1"/>
      <p:bldP spid="89" grpId="0" animBg="1"/>
      <p:bldP spid="90" grpId="0" animBg="1"/>
      <p:bldP spid="91" grpId="0" animBg="1"/>
      <p:bldP spid="109" grpId="0" animBg="1"/>
      <p:bldP spid="110" grpId="0" animBg="1"/>
      <p:bldP spid="111" grpId="0" animBg="1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Two Types of Division Problems: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_____________________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Mr. Geisner had 36 hours of community service to complete. He could volunteer at the library for 3 hours a day. How many days will he have to volunteer to complete all his community service?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______________________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Mrs. McCullough has 36 students. She needed to put them into 3 groups. How many students will be in each group?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9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554</TotalTime>
  <Words>999</Words>
  <Application>Microsoft Office PowerPoint</Application>
  <PresentationFormat>On-screen Show (4:3)</PresentationFormat>
  <Paragraphs>189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Building Foundations:</vt:lpstr>
      <vt:lpstr>Warm Up: Dividing Fractions</vt:lpstr>
      <vt:lpstr>The Shifts in Common Core</vt:lpstr>
      <vt:lpstr>The Shifts in Common Core</vt:lpstr>
      <vt:lpstr>Division Overview:</vt:lpstr>
      <vt:lpstr>Where does it begin?</vt:lpstr>
      <vt:lpstr>Two Types of Division Problems:</vt:lpstr>
      <vt:lpstr>Two Types of Division Problems:</vt:lpstr>
      <vt:lpstr>Two Types of Division Problems:</vt:lpstr>
      <vt:lpstr>Two Types of Division Problems:</vt:lpstr>
      <vt:lpstr>Partial Quotient Division </vt:lpstr>
      <vt:lpstr>Traditional vs. Partitive Algorithms</vt:lpstr>
      <vt:lpstr>Partitive Division Practice</vt:lpstr>
      <vt:lpstr>Area Model Division</vt:lpstr>
      <vt:lpstr>Area Model Division</vt:lpstr>
      <vt:lpstr>Division as a Fraction</vt:lpstr>
      <vt:lpstr>PowerPoint Presentation</vt:lpstr>
      <vt:lpstr>PowerPoint Presentation</vt:lpstr>
      <vt:lpstr>PowerPoint Presentation</vt:lpstr>
      <vt:lpstr>Division of Fractions: 9 ÷ </vt:lpstr>
      <vt:lpstr>Partitive Division of Fractions</vt:lpstr>
      <vt:lpstr>Division of Fractions: 9 ÷ </vt:lpstr>
      <vt:lpstr>Measurement                    Division of Fractions</vt:lpstr>
      <vt:lpstr>Contact Information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Foundations:</dc:title>
  <dc:creator>jd</dc:creator>
  <cp:lastModifiedBy>Samurai</cp:lastModifiedBy>
  <cp:revision>44</cp:revision>
  <dcterms:created xsi:type="dcterms:W3CDTF">2014-02-24T23:02:57Z</dcterms:created>
  <dcterms:modified xsi:type="dcterms:W3CDTF">2014-03-04T01:53:10Z</dcterms:modified>
</cp:coreProperties>
</file>